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053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9" r:id="rId3"/>
    <p:sldId id="280" r:id="rId4"/>
    <p:sldId id="275" r:id="rId5"/>
    <p:sldId id="276" r:id="rId6"/>
    <p:sldId id="281" r:id="rId7"/>
    <p:sldId id="259" r:id="rId8"/>
    <p:sldId id="260" r:id="rId9"/>
    <p:sldId id="263" r:id="rId10"/>
    <p:sldId id="270" r:id="rId11"/>
    <p:sldId id="265" r:id="rId12"/>
    <p:sldId id="266" r:id="rId13"/>
    <p:sldId id="267" r:id="rId14"/>
    <p:sldId id="277" r:id="rId15"/>
    <p:sldId id="278" r:id="rId16"/>
    <p:sldId id="268" r:id="rId17"/>
    <p:sldId id="269" r:id="rId18"/>
    <p:sldId id="282" r:id="rId19"/>
    <p:sldId id="272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51F0B"/>
    <a:srgbClr val="00FFFF"/>
    <a:srgbClr val="1F2E10"/>
    <a:srgbClr val="111909"/>
    <a:srgbClr val="1E2B0F"/>
    <a:srgbClr val="25351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1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CDD2DC-9D43-4DC1-8D2A-DE494833B7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7ECD19-3E5D-48C6-8365-3755E7EEC4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11D90-6D6C-460D-A341-20CA24321347}" type="datetimeFigureOut">
              <a:rPr lang="en-IN" smtClean="0"/>
              <a:pPr/>
              <a:t>24-06-2022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76E47B-D0A2-424C-847E-18119A3713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489BB-65FD-4D1F-B869-F0E7E6D880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29E7D-3D79-4274-B0C4-AB338CC98D9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6730011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452F94-F088-4543-8D95-3F173F8D7A45}" type="datetimeFigureOut">
              <a:rPr lang="en-IN" smtClean="0"/>
              <a:pPr/>
              <a:t>24-06-2022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82644-945C-4A11-B8B8-AFFECAF7F96A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897638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4FE2B-8BC1-430F-AE41-EE3CAB970315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063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24C78-D189-4983-BFD5-7D7D61A87EB4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8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C3219-1007-417F-B05E-8DD3EA7011C4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70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F9946-6592-47BF-94A3-7790C0C3612B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7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B8CE9-60D6-4037-8742-34F879A55410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187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AE1D-4055-4728-A66A-90941400B3DA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30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EF009-8617-47B0-B338-3FB1BBEE4024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169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1FC8-5EDA-4ACB-B18D-691E91BD9119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42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DBA8-041A-4E66-B263-6475FD996F45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9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2131383-F4FE-43D6-A7A3-230BFCF60EF5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6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BC2ED-6B6A-4615-B419-E20A8C5A903D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6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4D71E74-A2F3-4EEC-A20D-0453FD790153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21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4" r:id="rId1"/>
    <p:sldLayoutId id="2147484055" r:id="rId2"/>
    <p:sldLayoutId id="2147484056" r:id="rId3"/>
    <p:sldLayoutId id="2147484057" r:id="rId4"/>
    <p:sldLayoutId id="2147484058" r:id="rId5"/>
    <p:sldLayoutId id="2147484059" r:id="rId6"/>
    <p:sldLayoutId id="2147484060" r:id="rId7"/>
    <p:sldLayoutId id="2147484061" r:id="rId8"/>
    <p:sldLayoutId id="2147484062" r:id="rId9"/>
    <p:sldLayoutId id="2147484063" r:id="rId10"/>
    <p:sldLayoutId id="2147484064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1859-6398-46E0-AA9E-BB2600410C69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02138" y="2017440"/>
            <a:ext cx="9448800" cy="1824038"/>
          </a:xfrm>
        </p:spPr>
        <p:txBody>
          <a:bodyPr>
            <a:normAutofit/>
          </a:bodyPr>
          <a:lstStyle/>
          <a:p>
            <a:r>
              <a:rPr lang="en-IN" sz="6000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  </a:t>
            </a:r>
            <a:r>
              <a:rPr lang="en-IN" sz="60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360 Degree MONITORING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A872D98-D974-02D6-2D01-2A970D805F37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411759" y="1561976"/>
            <a:ext cx="8004175" cy="1136650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rgbClr val="002060"/>
                </a:solidFill>
                <a:latin typeface="Arial Black" panose="020B0A04020102020204" pitchFamily="34" charset="0"/>
              </a:rPr>
              <a:t>  </a:t>
            </a:r>
            <a:r>
              <a:rPr lang="en-IN" sz="4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TRIBE-O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112DE9D5-8340-43FE-B4A6-6AC642086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17157"/>
              </p:ext>
            </p:extLst>
          </p:nvPr>
        </p:nvGraphicFramePr>
        <p:xfrm>
          <a:off x="2032000" y="3677194"/>
          <a:ext cx="8119706" cy="9237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19706">
                  <a:extLst>
                    <a:ext uri="{9D8B030D-6E8A-4147-A177-3AD203B41FA5}">
                      <a16:colId xmlns:a16="http://schemas.microsoft.com/office/drawing/2014/main" val="449337803"/>
                    </a:ext>
                  </a:extLst>
                </a:gridCol>
              </a:tblGrid>
              <a:tr h="923730">
                <a:tc>
                  <a:txBody>
                    <a:bodyPr/>
                    <a:lstStyle/>
                    <a:p>
                      <a:pPr algn="ctr"/>
                      <a:endParaRPr lang="en-IN" sz="36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917595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0186B59-6E27-4B7A-956F-3F9B3F03D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1031" y="-36539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8B9BC-F348-8B6E-2941-5F79B0189E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857" y="115804"/>
            <a:ext cx="789295" cy="539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FC0078-E264-C713-CA65-4A66D7583B5D}"/>
              </a:ext>
            </a:extLst>
          </p:cNvPr>
          <p:cNvSpPr txBox="1"/>
          <p:nvPr/>
        </p:nvSpPr>
        <p:spPr>
          <a:xfrm>
            <a:off x="3852506" y="4600924"/>
            <a:ext cx="447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i="1" dirty="0">
                <a:solidFill>
                  <a:schemeClr val="accent1">
                    <a:lumMod val="75000"/>
                  </a:schemeClr>
                </a:solidFill>
              </a:rPr>
              <a:t>Supervised by :- Dinesh Behera </a:t>
            </a:r>
          </a:p>
        </p:txBody>
      </p:sp>
    </p:spTree>
    <p:extLst>
      <p:ext uri="{BB962C8B-B14F-4D97-AF65-F5344CB8AC3E}">
        <p14:creationId xmlns:p14="http://schemas.microsoft.com/office/powerpoint/2010/main" val="70024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695E5-CC0E-4B1F-9E24-341A5435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marL="457200" lvl="1" algn="l">
              <a:spcBef>
                <a:spcPts val="1400"/>
              </a:spcBef>
              <a:spcAft>
                <a:spcPts val="1400"/>
              </a:spcAft>
              <a:tabLst>
                <a:tab pos="365760" algn="l"/>
              </a:tabLst>
            </a:pPr>
            <a:r>
              <a:rPr lang="en-CA" sz="4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Tools and services we used</a:t>
            </a:r>
            <a:endParaRPr lang="en-IN" sz="4000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Subtitle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NAGIOS – Monitoring Tool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POSTFIX – Push Notification Tool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ZABBIX – Monitoring Tool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AWS – Provides Infrastructure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67FBE-FD71-4359-A476-CD55408C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9044"/>
            <a:ext cx="821488" cy="561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4242EE-0381-47F7-88C2-43E6108E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36" y="0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3708D-194B-DA21-944D-9AF3C380A313}"/>
              </a:ext>
            </a:extLst>
          </p:cNvPr>
          <p:cNvSpPr txBox="1"/>
          <p:nvPr/>
        </p:nvSpPr>
        <p:spPr>
          <a:xfrm>
            <a:off x="11028358" y="6386731"/>
            <a:ext cx="188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0894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Nagios ?</a:t>
            </a:r>
          </a:p>
        </p:txBody>
      </p:sp>
      <p:pic>
        <p:nvPicPr>
          <p:cNvPr id="17" name="Content Placeholder 16" descr="nagios.jpe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443" t="26642" r="12033" b="20773"/>
          <a:stretch/>
        </p:blipFill>
        <p:spPr>
          <a:xfrm>
            <a:off x="5001209" y="1273628"/>
            <a:ext cx="6410130" cy="431074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59505-C0F1-2A53-42DD-C909281F4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>
                <a:solidFill>
                  <a:schemeClr val="bg1">
                    <a:lumMod val="95000"/>
                  </a:schemeClr>
                </a:solidFill>
              </a:rPr>
              <a:t>Nagios monitors your entire IT infrastructure to ensure systems , applications , services and business process are functioning properly.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C6044A-DD2E-A734-CB95-101F0F94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09744" y="6492875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11</a:t>
            </a:fld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E4E74-D46F-4031-910D-E2B8F99E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3" y="45721"/>
            <a:ext cx="802333" cy="5486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896B6-1A57-4428-91C0-439E88F2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203" y="0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8688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110593-0194-424E-BC12-C0E2985CAA6A}"/>
              </a:ext>
            </a:extLst>
          </p:cNvPr>
          <p:cNvSpPr txBox="1"/>
          <p:nvPr/>
        </p:nvSpPr>
        <p:spPr>
          <a:xfrm>
            <a:off x="1058091" y="1293223"/>
            <a:ext cx="102861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200"/>
              </a:lnSpc>
            </a:pPr>
            <a:endParaRPr lang="en-IN" sz="1400" i="1" dirty="0">
              <a:latin typeface="Arial" panose="020B0604020202020204" pitchFamily="34" charset="0"/>
            </a:endParaRPr>
          </a:p>
          <a:p>
            <a:pPr algn="just">
              <a:lnSpc>
                <a:spcPts val="1200"/>
              </a:lnSpc>
            </a:pPr>
            <a:endParaRPr lang="en-IN" sz="1100" i="1" dirty="0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Nagios Work - Architecture</a:t>
            </a:r>
          </a:p>
        </p:txBody>
      </p:sp>
      <p:pic>
        <p:nvPicPr>
          <p:cNvPr id="10" name="Content Placeholder 9" descr="nagios a.jpe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84" t="30951" r="15891" b="12021"/>
          <a:stretch/>
        </p:blipFill>
        <p:spPr>
          <a:xfrm>
            <a:off x="4801156" y="1122680"/>
            <a:ext cx="6771084" cy="46126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C4B0F-4CD6-39A4-4FA1-B528F43A7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Nagios is built on a server/agents                 architecture 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Usually , on a network , a Nagios server is running on a host, and Plugins interact with local and all the remote hosts that need to be monitored .</a:t>
            </a:r>
          </a:p>
          <a:p>
            <a:pPr marL="342900" indent="-342900" algn="just">
              <a:lnSpc>
                <a:spcPct val="100000"/>
              </a:lnSpc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</a:rPr>
              <a:t>These plugins will send information to the Scheduler, which displays that in a GUI 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0BB1F-030A-AB01-1D6C-F353A3CD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898" y="6434184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12</a:t>
            </a:fld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95B96D-0403-4C5E-BC2D-F85205235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65"/>
            <a:ext cx="861768" cy="589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5830A5-C529-4692-815B-000D74DF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597" y="0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3791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rpe.jpeg"/>
          <p:cNvPicPr>
            <a:picLocks noChangeAspect="1"/>
          </p:cNvPicPr>
          <p:nvPr/>
        </p:nvPicPr>
        <p:blipFill rotWithShape="1">
          <a:blip r:embed="rId2"/>
          <a:srcRect l="13792" t="5333" r="17287" b="15098"/>
          <a:stretch/>
        </p:blipFill>
        <p:spPr>
          <a:xfrm>
            <a:off x="1201006" y="949467"/>
            <a:ext cx="8508504" cy="4815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95222-2FD6-4F73-ADBF-5EA71CCA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5" y="93306"/>
            <a:ext cx="654968" cy="4478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7A42D2-40FE-4A59-A4BC-050408F70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236" y="33090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7D017-167F-411E-74F7-E6DB22633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2931" y="6459785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13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383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6C956-2EDF-CB33-1B95-18342D3E1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Zabbix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E0D74-6915-4056-D581-ECD20622C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solidFill>
                <a:srgbClr val="0070C0"/>
              </a:solidFill>
              <a:highlight>
                <a:srgbClr val="C0C0C0"/>
              </a:highligh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6BBBBA-1936-D1EC-6F6F-C9E1A2321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IN" dirty="0"/>
              <a:t>Zabbix is an open source monitoring software tool for diverse IT components , including networks , servers , virtual machine (VMs) and cloud services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BF3C4-E7D3-D3E9-7F73-F07407E59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0295" y="6495451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14</a:t>
            </a:fld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DF0F74-E3D6-972F-C6C8-43F9DA99A8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r="928"/>
          <a:stretch/>
        </p:blipFill>
        <p:spPr>
          <a:xfrm>
            <a:off x="4800600" y="1327383"/>
            <a:ext cx="6752450" cy="42066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7146DD-B920-4BB1-B3F1-BE4FEC37F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5" y="119127"/>
            <a:ext cx="818710" cy="559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DB240C-DB2E-4695-B2A7-4B158576D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649" y="-56286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30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DB07-DF2F-F3DE-2FE6-2BB0B6C78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Zabbix Work - Architecture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4CBE1-3BAF-11A3-526E-6020AC2B5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38070E-108A-96C0-DE4D-D329C87FC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/>
              <a:t>Zabbix uses client-server Architecture and uses an agent in the servers that should be monitored. This agent gathers all needed information and status from the system and sends to Zabbix server.</a:t>
            </a:r>
          </a:p>
          <a:p>
            <a:pPr>
              <a:lnSpc>
                <a:spcPct val="150000"/>
              </a:lnSpc>
            </a:pPr>
            <a:r>
              <a:rPr lang="en-IN" dirty="0"/>
              <a:t>We are doing Stand-alone/Single Zabbix Server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6673E-4A7B-220F-82CC-20D8F3BF2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48641" y="6492875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15</a:t>
            </a:fld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3338BA-F479-6A6D-AAB8-6A85E1909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82"/>
          <a:stretch/>
        </p:blipFill>
        <p:spPr>
          <a:xfrm>
            <a:off x="4800600" y="966753"/>
            <a:ext cx="6785107" cy="52578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38415C-B105-47C0-ABC3-3B10110D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4" y="123505"/>
            <a:ext cx="556224" cy="380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A29228-FD46-4398-B47F-6B36113C7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236" y="-56179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453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3600" b="1" dirty="0"/>
              <a:t>What do we offer </a:t>
            </a:r>
          </a:p>
        </p:txBody>
      </p:sp>
      <p:sp>
        <p:nvSpPr>
          <p:cNvPr id="10" name="Subtitle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 algn="l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51F0B"/>
                </a:solidFill>
              </a:rPr>
              <a:t>Server Monitoring</a:t>
            </a:r>
          </a:p>
          <a:p>
            <a:pPr marL="285750" indent="-285750" algn="l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51F0B"/>
                </a:solidFill>
              </a:rPr>
              <a:t>Webserver/Application Monitoring</a:t>
            </a:r>
          </a:p>
          <a:p>
            <a:pPr marL="285750" indent="-285750" algn="l">
              <a:lnSpc>
                <a:spcPct val="3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51F0B"/>
                </a:solidFill>
              </a:rPr>
              <a:t>Database Monitoring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2BB81-169D-4CB9-B84A-DA39D8DA1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109639"/>
            <a:ext cx="890341" cy="6088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837E6E-31C4-4A51-B96C-6335ADBBA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36" y="-11660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4A871E-CF7A-82FE-E806-27FFC9E020F1}"/>
              </a:ext>
            </a:extLst>
          </p:cNvPr>
          <p:cNvSpPr txBox="1"/>
          <p:nvPr/>
        </p:nvSpPr>
        <p:spPr>
          <a:xfrm>
            <a:off x="11155680" y="6361341"/>
            <a:ext cx="148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356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Flow of project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Ubuntu 20.04 LTS CLI is required on EC2 instance.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Assigned IAM roles for collaborative work.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Assigned Elastic IP to all the instances.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Installed Nagios on host and remote.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Configured Plugins and NRPE on every instance.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Edited config file of Nagios and NRPE to add monitoring according to our need.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Deployed Webserver to monitor it.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Initiated MySQL database to monitor it.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Did Set up Postfix mailing service for Nagios; for alerting the Admin incase of any fault.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Installed another Open Source monitoring tool Zabbix to make it decentralized monitoring.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Configured Zabbix on remote and host.</a:t>
            </a:r>
          </a:p>
          <a:p>
            <a:pPr algn="just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4200" dirty="0">
                <a:solidFill>
                  <a:schemeClr val="tx1"/>
                </a:solidFill>
              </a:rPr>
              <a:t> Interlinked Zabbix and Nagios in order to if one goes down, others will inform the Admin.</a:t>
            </a:r>
          </a:p>
          <a:p>
            <a:pPr marL="0" indent="0">
              <a:buNone/>
            </a:pPr>
            <a:endParaRPr lang="en-US" sz="19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01DE0D-8AB3-3C03-4E31-B7734BE8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9667" y="6492875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17</a:t>
            </a:fld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09646C-7E20-4B48-A858-3601CACD7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1" y="117405"/>
            <a:ext cx="851694" cy="582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1BFAC6-61C4-4A27-B51D-EBC79AA2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36" y="0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6643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F8390E-D6FB-9217-D41B-2D79EA7C2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002" y="172087"/>
            <a:ext cx="10058400" cy="1450757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OUTPUTS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21E417A-917D-C5D6-D3B8-7BB8FC7F5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b="1" dirty="0"/>
              <a:t>Nagios Dashboard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6E7CFD-84C5-47D5-FF57-811A8AB0E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b="1" dirty="0"/>
              <a:t>ZABBIX DASHBOARD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692D254-1111-454D-F762-30A5FE1439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18238" y="2883397"/>
            <a:ext cx="4937125" cy="27771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D029B7-6938-FEB7-2614-832EDF4C5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18</a:t>
            </a:fld>
            <a:endParaRPr lang="en-US" sz="2400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ACE266BB-B405-1677-F03C-B69B7C389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96963" y="2882950"/>
            <a:ext cx="4938712" cy="2778025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1DF6DB8-5F44-4593-9834-6550E9E08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994"/>
            <a:ext cx="883920" cy="604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D3AF535-E713-4DCC-799C-F876370E1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2236" y="0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556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600" b="1" dirty="0"/>
              <a:t>Why Not AWS Cloud Watch</a:t>
            </a:r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900" dirty="0">
                <a:solidFill>
                  <a:srgbClr val="151F0B"/>
                </a:solidFill>
              </a:rPr>
              <a:t>Although using CloudWatch would been more easier as our project is totally hosted on AWS, but we choose not to use it because: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151F0B"/>
                </a:solidFill>
              </a:rPr>
              <a:t>CloudWatch is centralized and could become slow when there are multiple push request from many services.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151F0B"/>
                </a:solidFill>
              </a:rPr>
              <a:t>It is not an Open Source monitoring tool which affects privacy and security for companies.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rgbClr val="151F0B"/>
                </a:solidFill>
              </a:rPr>
              <a:t>CloudWatch is very expensive when compared to Open Source tools like Nagios and Zabbix which are 100 percent free to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151F0B"/>
              </a:solidFill>
            </a:endParaRP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E20D28-C869-4B29-AF77-31A9497F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8" y="149604"/>
            <a:ext cx="789568" cy="539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F046F6-8FF2-4D0F-AC43-848B8BD51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527" y="-2646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22CEC4-1454-C21E-B79B-E18EC437CC6A}"/>
              </a:ext>
            </a:extLst>
          </p:cNvPr>
          <p:cNvSpPr txBox="1"/>
          <p:nvPr/>
        </p:nvSpPr>
        <p:spPr>
          <a:xfrm>
            <a:off x="11155680" y="6386731"/>
            <a:ext cx="1249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91372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9D144-7F2C-8D22-FD59-E95265C4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76739"/>
            <a:ext cx="10058400" cy="1450757"/>
          </a:xfrm>
        </p:spPr>
        <p:txBody>
          <a:bodyPr/>
          <a:lstStyle/>
          <a:p>
            <a:r>
              <a:rPr lang="en-IN" dirty="0"/>
              <a:t>                               </a:t>
            </a:r>
            <a:r>
              <a:rPr lang="en-IN" dirty="0">
                <a:solidFill>
                  <a:schemeClr val="accent1">
                    <a:lumMod val="50000"/>
                  </a:schemeClr>
                </a:solidFill>
                <a:latin typeface="Algerian" panose="04020705040A02060702" pitchFamily="82" charset="0"/>
              </a:rPr>
              <a:t>TRIBE O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04E1543-967B-9C28-E35F-ECB5F1C27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019450"/>
              </p:ext>
            </p:extLst>
          </p:nvPr>
        </p:nvGraphicFramePr>
        <p:xfrm>
          <a:off x="1154083" y="1362842"/>
          <a:ext cx="10058400" cy="4966697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42250405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504176182"/>
                    </a:ext>
                  </a:extLst>
                </a:gridCol>
              </a:tblGrid>
              <a:tr h="851897">
                <a:tc>
                  <a:txBody>
                    <a:bodyPr/>
                    <a:lstStyle/>
                    <a:p>
                      <a:r>
                        <a:rPr lang="en-IN" sz="2400" dirty="0"/>
                        <a:t>BACKEND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DOCUMENTATION 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541030"/>
                  </a:ext>
                </a:extLst>
              </a:tr>
              <a:tr h="586334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</a:rPr>
                        <a:t>PRASAD MOHAN DHUPKAR (CO-LEADER)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dirty="0"/>
                        <a:t>ABHAY SINGH BAJETA (LEADER)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335312"/>
                  </a:ext>
                </a:extLst>
              </a:tr>
              <a:tr h="1245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IN" sz="1800" kern="1200" dirty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</a:rPr>
                        <a:t>OMKAR SAMBHAJI DAMAME </a:t>
                      </a:r>
                      <a:endParaRPr lang="en-IN" sz="1800" i="1" kern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anose="05000000000000000000" pitchFamily="2" charset="2"/>
                        <a:buNone/>
                      </a:pPr>
                      <a:endParaRPr lang="en-IN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</a:rPr>
                        <a:t>SIDDIK JAHANGIR ATTAR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618111"/>
                  </a:ext>
                </a:extLst>
              </a:tr>
              <a:tr h="610209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</a:rPr>
                        <a:t>DEEPAK PANIGRAHI</a:t>
                      </a: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1800" b="0" kern="1200" dirty="0">
                          <a:solidFill>
                            <a:schemeClr val="tx1"/>
                          </a:solidFill>
                        </a:rPr>
                        <a:t>SANTOSHINI NAIK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662605"/>
                  </a:ext>
                </a:extLst>
              </a:tr>
              <a:tr h="60124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</a:rPr>
                        <a:t>ABHIPSA SAMANTRA</a:t>
                      </a:r>
                      <a:endParaRPr lang="en-IN" sz="1800" kern="1200" dirty="0">
                        <a:solidFill>
                          <a:schemeClr val="tx1"/>
                        </a:solidFill>
                      </a:endParaRPr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</a:rPr>
                        <a:t>SANTOSINI SATAPATHY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441311"/>
                  </a:ext>
                </a:extLst>
              </a:tr>
              <a:tr h="610209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en-IN" dirty="0"/>
                        <a:t>SUBHANGI SUBHADARSHINI NAYAK</a:t>
                      </a:r>
                      <a:endParaRPr lang="en-IN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</a:rPr>
                        <a:t>SUNITA KUMARI NAYAK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050203"/>
                  </a:ext>
                </a:extLst>
              </a:tr>
              <a:tr h="214045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IN" sz="1800" kern="1200" dirty="0">
                          <a:solidFill>
                            <a:schemeClr val="tx1"/>
                          </a:solidFill>
                        </a:rPr>
                        <a:t>BIDYUT NAYAK</a:t>
                      </a:r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49238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ADC53-EFB0-EAA9-251E-F7A1DD99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6676" y="6407577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2</a:t>
            </a:fld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24422E-3FDE-31ED-72AC-1C6817D24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509" y="115804"/>
            <a:ext cx="789295" cy="539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9D2D2C-867C-8D9F-C1E4-B29671ED9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1031" y="-36539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8371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40228D6-9DEE-4275-ADE7-C3E42097E36B}"/>
              </a:ext>
            </a:extLst>
          </p:cNvPr>
          <p:cNvSpPr txBox="1"/>
          <p:nvPr/>
        </p:nvSpPr>
        <p:spPr>
          <a:xfrm>
            <a:off x="1385574" y="2993182"/>
            <a:ext cx="9170896" cy="41549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  <a:bevelB w="139700" h="139700" prst="divot"/>
          </a:sp3d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</a:pPr>
            <a:r>
              <a:rPr lang="en-IN" sz="5400" i="1" dirty="0">
                <a:solidFill>
                  <a:schemeClr val="accent1">
                    <a:lumMod val="75000"/>
                  </a:schemeClr>
                </a:solidFill>
                <a:effectLst/>
                <a:latin typeface="Kristen ITC" panose="03050502040202030202" pitchFamily="66" charset="0"/>
                <a:ea typeface="Times New Roman" panose="02020603050405020304" pitchFamily="18" charset="0"/>
              </a:rPr>
              <a:t>THANK YOU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1258F-D1AC-494B-AD8A-DBBF6CF91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33" y="66740"/>
            <a:ext cx="787478" cy="538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9A45FA-AA27-4ED5-8A72-F800E3178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36" y="-17283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1ABB8F-4E56-EA8F-55B1-3D14C138C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21833" y="6419145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20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8559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AAF1-B25A-6D8B-3371-6DBBA0E8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443" y="113656"/>
            <a:ext cx="10058400" cy="145075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OUTLINE AND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69C4E-0D7A-C6DA-BE2F-2DD416E8D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 Continuous monitoring and its need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 Abstract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 360 degree monitoring and why it need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 Difference between Centralized monitoring and decentralized monitoring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 What are tools and services we used 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 Nagios and its architecture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 Zabbix and its architecture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 What we offer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 Flow of project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Outputs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300" dirty="0"/>
              <a:t>Why not AWS Cloud Watch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F92C4-0F28-1DE5-98A6-F8285454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3</a:t>
            </a:fld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09288-0CFF-F4E8-4FE5-D530CC28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477" y="113656"/>
            <a:ext cx="789295" cy="539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9EF282-CE87-E324-5CE7-2FFC39D58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1031" y="-36539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534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6CC3598-DBC6-8DDB-B668-E2B5CC15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06119"/>
            <a:ext cx="3200400" cy="2286000"/>
          </a:xfrm>
        </p:spPr>
        <p:txBody>
          <a:bodyPr/>
          <a:lstStyle/>
          <a:p>
            <a:r>
              <a:rPr lang="en-IN" b="1" dirty="0"/>
              <a:t>What Is Continuous Monitoring  ?</a:t>
            </a:r>
          </a:p>
        </p:txBody>
      </p:sp>
      <p:pic>
        <p:nvPicPr>
          <p:cNvPr id="4" name="Content Placeholder 3" descr="conitinous monitoring.jpeg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285" t="26756" r="12715" b="12298"/>
          <a:stretch/>
        </p:blipFill>
        <p:spPr>
          <a:xfrm>
            <a:off x="4704081" y="1290320"/>
            <a:ext cx="7030719" cy="45212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6EF363-ECF7-D552-1221-C89BF3447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sz="1600" dirty="0"/>
              <a:t>In order to your Devops strategy to be successful , an effective comprehensive monitoring approach is essential for visibility into your infrastructure , applications and business processes . Monitoring the IT system in an ongoing way and in an automated fashion is the crux of CM.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AE54A-E583-4F5D-0D8B-DD43C3E66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5815" y="6492875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800" smtClean="0"/>
              <a:pPr/>
              <a:t>4</a:t>
            </a:fld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BA1D55-2C1E-43AA-B96E-BC652A1A4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-11932" t="104" r="11932" b="-104"/>
          <a:stretch/>
        </p:blipFill>
        <p:spPr>
          <a:xfrm>
            <a:off x="0" y="106205"/>
            <a:ext cx="803030" cy="549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FAAE8E-AB17-62AD-9122-7559619F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767" y="-20135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811F90-3ECD-5352-31FB-3B5AE00B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800" smtClean="0"/>
              <a:pPr/>
              <a:t>5</a:t>
            </a:fld>
            <a:endParaRPr lang="en-US" sz="2800" dirty="0"/>
          </a:p>
        </p:txBody>
      </p:sp>
      <p:pic>
        <p:nvPicPr>
          <p:cNvPr id="5" name="Content Placeholder 4" descr="why continous.jpeg"/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1375" t="2661" r="20133" b="10504"/>
          <a:stretch/>
        </p:blipFill>
        <p:spPr>
          <a:xfrm>
            <a:off x="1767840" y="1280795"/>
            <a:ext cx="8382000" cy="453231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0DD991-7FF4-4DAA-960E-E190E03DB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" y="101600"/>
            <a:ext cx="876626" cy="599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B974FB-348A-4495-9452-E158B3277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236" y="-23159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C80CF8-1BBE-5455-3F3C-497B5DED2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664" y="193297"/>
            <a:ext cx="10058400" cy="1450757"/>
          </a:xfrm>
        </p:spPr>
        <p:txBody>
          <a:bodyPr/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29E44-09A9-5868-C27F-5D6C4742B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selecting an infrastructure-monitoring suite, you need to take into account several factors to find the perfect match for your needs.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First, select a tool on the basis of the required functionalities and Business need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Next, evaluate the deployment and maintenance factors to match the tool with your IT team's resources and capabilities.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Finally, with a proper understanding of how the tool will affect your organization, calculate the total cost of ownership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we decide to develop a single solution which can do various kinds of monitoring's such as application/webserver         monitoring, database monitoring, network monitoring, server monitoring, virtualization monitoring,</a:t>
            </a:r>
            <a:endParaRPr lang="en-US" sz="1800" dirty="0"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A62B0-DCF0-9FA0-519A-3ABE28C7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9DF2B-FF29-B2F8-5B4F-F79F91E0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4" y="85946"/>
            <a:ext cx="876626" cy="599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F36C5A-471E-0B93-72D4-8781F10A0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01031" y="-36539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1653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What Is 360⁰ Monitoring</a:t>
            </a:r>
          </a:p>
        </p:txBody>
      </p:sp>
      <p:sp>
        <p:nvSpPr>
          <p:cNvPr id="7" name="Subtitle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300000"/>
              </a:lnSpc>
            </a:pPr>
            <a:r>
              <a:rPr lang="en-US" sz="2400" dirty="0">
                <a:solidFill>
                  <a:srgbClr val="151F0B"/>
                </a:solidFill>
              </a:rPr>
              <a:t>360 degree monitoring is a full fledged monitoring provided to the customer server, application, database and network so as to make sure  their business is not halted at any cost.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DB01AE-3A79-4088-B24C-5E2671112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94" y="248497"/>
            <a:ext cx="930686" cy="6364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E3AC9F-D5FA-4DCC-B3D3-87BE70AB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36" y="144495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13D1BF-3DE2-B048-4B2B-C15AD66E357A}"/>
              </a:ext>
            </a:extLst>
          </p:cNvPr>
          <p:cNvSpPr txBox="1"/>
          <p:nvPr/>
        </p:nvSpPr>
        <p:spPr>
          <a:xfrm>
            <a:off x="11490960" y="6396335"/>
            <a:ext cx="168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3075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17031" y="1103833"/>
            <a:ext cx="6958553" cy="6604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360⁰ monitoring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544320" y="2062653"/>
            <a:ext cx="8564880" cy="3834293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220000"/>
              </a:lnSpc>
              <a:buFont typeface="Wingdings" panose="05000000000000000000" pitchFamily="2" charset="2"/>
              <a:buChar char="q"/>
            </a:pPr>
            <a:r>
              <a:rPr lang="en-CA" sz="5000" dirty="0"/>
              <a:t>  Get complete visibility into your server health and performance</a:t>
            </a: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q"/>
            </a:pPr>
            <a:r>
              <a:rPr lang="en-US" sz="5000" dirty="0"/>
              <a:t>  Frees up your IT resources</a:t>
            </a: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q"/>
            </a:pPr>
            <a:r>
              <a:rPr lang="en-CA" sz="5000" dirty="0"/>
              <a:t>  Improve end-user experience</a:t>
            </a:r>
          </a:p>
          <a:p>
            <a:pPr marL="857250" lvl="1" indent="-457200">
              <a:lnSpc>
                <a:spcPct val="220000"/>
              </a:lnSpc>
              <a:buFont typeface="Wingdings" panose="05000000000000000000" pitchFamily="2" charset="2"/>
              <a:buChar char="§"/>
            </a:pPr>
            <a:r>
              <a:rPr lang="en-CA" sz="5000" dirty="0"/>
              <a:t>Reduce downtime</a:t>
            </a:r>
          </a:p>
          <a:p>
            <a:pPr marL="857250" lvl="1" indent="-457200">
              <a:lnSpc>
                <a:spcPct val="220000"/>
              </a:lnSpc>
              <a:buFont typeface="Wingdings" panose="05000000000000000000" pitchFamily="2" charset="2"/>
              <a:buChar char="§"/>
            </a:pPr>
            <a:r>
              <a:rPr lang="en-CA" sz="5000" dirty="0"/>
              <a:t>Boost up Innovation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1025F4-CE88-4DBD-BB77-46DE7644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5" y="100995"/>
            <a:ext cx="884846" cy="605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EFFBCC-8427-4532-8106-C6C381505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2865" y="-11580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00B1D-DF76-2235-2DFC-47841FFBE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00254" y="6413132"/>
            <a:ext cx="1312025" cy="365125"/>
          </a:xfrm>
        </p:spPr>
        <p:txBody>
          <a:bodyPr/>
          <a:lstStyle/>
          <a:p>
            <a:fld id="{6D22F896-40B5-4ADD-8801-0D06FADFA095}" type="slidenum">
              <a:rPr lang="en-US" sz="2400" smtClean="0"/>
              <a:pPr/>
              <a:t>8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768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2FC4E7-9959-419B-89E1-677886CE1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638"/>
            <a:ext cx="7838104" cy="1320800"/>
          </a:xfrm>
        </p:spPr>
        <p:txBody>
          <a:bodyPr>
            <a:normAutofit fontScale="90000"/>
          </a:bodyPr>
          <a:lstStyle/>
          <a:p>
            <a:pPr marL="457200" lvl="1" algn="l">
              <a:spcBef>
                <a:spcPts val="1400"/>
              </a:spcBef>
              <a:spcAft>
                <a:spcPts val="1400"/>
              </a:spcAft>
              <a:tabLst>
                <a:tab pos="365760" algn="l"/>
              </a:tabLst>
            </a:pPr>
            <a:r>
              <a:rPr lang="en-IN" sz="3600" dirty="0">
                <a:solidFill>
                  <a:schemeClr val="accent1"/>
                </a:solidFill>
                <a:effectLst/>
                <a:latin typeface="+mj-lt"/>
                <a:ea typeface="Times New Roman" panose="02020603050405020304" pitchFamily="18" charset="0"/>
              </a:rPr>
              <a:t>Difference between Centralized and Decentralized monitoring</a:t>
            </a:r>
            <a:br>
              <a:rPr lang="en-IN" sz="3600" dirty="0">
                <a:solidFill>
                  <a:schemeClr val="accent1"/>
                </a:solidFill>
                <a:effectLst/>
                <a:latin typeface="+mj-lt"/>
                <a:ea typeface="Times New Roman" panose="02020603050405020304" pitchFamily="18" charset="0"/>
              </a:rPr>
            </a:br>
            <a:endParaRPr lang="en-IN" sz="36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1486391" y="2137438"/>
            <a:ext cx="4412636" cy="3880772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Centralized Monitoring</a:t>
            </a:r>
          </a:p>
          <a:p>
            <a:pPr>
              <a:lnSpc>
                <a:spcPct val="150000"/>
              </a:lnSpc>
            </a:pPr>
            <a:r>
              <a:rPr lang="en-US" dirty="0"/>
              <a:t>Servers push to a centralized collection platform</a:t>
            </a:r>
          </a:p>
          <a:p>
            <a:pPr>
              <a:lnSpc>
                <a:spcPct val="150000"/>
              </a:lnSpc>
            </a:pPr>
            <a:r>
              <a:rPr lang="en-US" dirty="0"/>
              <a:t>High load of network traffic</a:t>
            </a:r>
          </a:p>
          <a:p>
            <a:pPr>
              <a:lnSpc>
                <a:spcPct val="150000"/>
              </a:lnSpc>
            </a:pPr>
            <a:r>
              <a:rPr lang="en-US" dirty="0"/>
              <a:t>Monitoring can become bottleneck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708084" y="2099726"/>
            <a:ext cx="4184034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/>
              <a:t> Decentralized Monitoring</a:t>
            </a:r>
          </a:p>
          <a:p>
            <a:pPr>
              <a:lnSpc>
                <a:spcPct val="200000"/>
              </a:lnSpc>
            </a:pPr>
            <a:r>
              <a:rPr lang="en-US" dirty="0"/>
              <a:t>Systems with units of computation that are physically or logically distributed.</a:t>
            </a:r>
          </a:p>
          <a:p>
            <a:pPr>
              <a:lnSpc>
                <a:spcPct val="200000"/>
              </a:lnSpc>
            </a:pPr>
            <a:r>
              <a:rPr lang="en-US" dirty="0"/>
              <a:t>Low load on network traffic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48812A-C773-4B94-878B-A0707A618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51" y="132645"/>
            <a:ext cx="846910" cy="5791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A44CE3-2F94-4C24-92B1-3AD2290A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236" y="0"/>
            <a:ext cx="2599764" cy="8444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169AB-AB0F-EBD2-230F-55E67168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2400" smtClean="0"/>
              <a:pPr/>
              <a:t>9</a:t>
            </a:fld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144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4503</TotalTime>
  <Words>842</Words>
  <Application>Microsoft Office PowerPoint</Application>
  <PresentationFormat>Widescreen</PresentationFormat>
  <Paragraphs>121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Algerian</vt:lpstr>
      <vt:lpstr>Arial</vt:lpstr>
      <vt:lpstr>Arial</vt:lpstr>
      <vt:lpstr>Arial Black</vt:lpstr>
      <vt:lpstr>Calibri</vt:lpstr>
      <vt:lpstr>Calibri Light</vt:lpstr>
      <vt:lpstr>Kristen ITC</vt:lpstr>
      <vt:lpstr>Times New Roman</vt:lpstr>
      <vt:lpstr>Wingdings</vt:lpstr>
      <vt:lpstr>Retrospect</vt:lpstr>
      <vt:lpstr>  360 Degree MONITORING</vt:lpstr>
      <vt:lpstr>                               TRIBE O</vt:lpstr>
      <vt:lpstr>OUTLINE AND CONTENT</vt:lpstr>
      <vt:lpstr>What Is Continuous Monitoring  ?</vt:lpstr>
      <vt:lpstr>PowerPoint Presentation</vt:lpstr>
      <vt:lpstr>ABSTRACT</vt:lpstr>
      <vt:lpstr>What Is 360⁰ Monitoring</vt:lpstr>
      <vt:lpstr>Why 360⁰ monitoring</vt:lpstr>
      <vt:lpstr>Difference between Centralized and Decentralized monitoring </vt:lpstr>
      <vt:lpstr>Tools and services we used</vt:lpstr>
      <vt:lpstr>What is Nagios ?</vt:lpstr>
      <vt:lpstr>How Does Nagios Work - Architecture</vt:lpstr>
      <vt:lpstr>PowerPoint Presentation</vt:lpstr>
      <vt:lpstr>Zabbix</vt:lpstr>
      <vt:lpstr>How Does Zabbix Work - Architecture</vt:lpstr>
      <vt:lpstr>What do we offer </vt:lpstr>
      <vt:lpstr>Flow of project</vt:lpstr>
      <vt:lpstr>OUTPUTS </vt:lpstr>
      <vt:lpstr>Why Not AWS Cloud Watch</vt:lpstr>
      <vt:lpstr>PowerPoint Presentation</vt:lpstr>
    </vt:vector>
  </TitlesOfParts>
  <Manager>Omkar Damame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360 DeGREE MONITORING</dc:title>
  <dc:subject>Internship Project PPT</dc:subject>
  <dc:creator>Sunita Nayak;Omkar Damame</dc:creator>
  <cp:lastModifiedBy>Omkar Damame</cp:lastModifiedBy>
  <cp:revision>86</cp:revision>
  <dcterms:created xsi:type="dcterms:W3CDTF">2022-05-02T11:06:33Z</dcterms:created>
  <dcterms:modified xsi:type="dcterms:W3CDTF">2022-06-24T14:16:52Z</dcterms:modified>
</cp:coreProperties>
</file>